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853" r:id="rId2"/>
    <p:sldId id="854" r:id="rId3"/>
    <p:sldId id="855" r:id="rId4"/>
    <p:sldId id="856" r:id="rId5"/>
    <p:sldId id="857" r:id="rId6"/>
    <p:sldId id="858" r:id="rId7"/>
    <p:sldId id="859" r:id="rId8"/>
    <p:sldId id="860" r:id="rId9"/>
    <p:sldId id="861" r:id="rId10"/>
    <p:sldId id="862" r:id="rId11"/>
    <p:sldId id="863" r:id="rId12"/>
    <p:sldId id="864" r:id="rId13"/>
    <p:sldId id="865" r:id="rId14"/>
    <p:sldId id="866" r:id="rId15"/>
    <p:sldId id="867" r:id="rId16"/>
    <p:sldId id="868" r:id="rId17"/>
    <p:sldId id="869" r:id="rId18"/>
    <p:sldId id="871" r:id="rId19"/>
    <p:sldId id="873" r:id="rId20"/>
    <p:sldId id="876" r:id="rId21"/>
    <p:sldId id="878" r:id="rId22"/>
    <p:sldId id="884" r:id="rId23"/>
    <p:sldId id="883" r:id="rId24"/>
    <p:sldId id="879" r:id="rId25"/>
    <p:sldId id="880" r:id="rId26"/>
    <p:sldId id="881" r:id="rId27"/>
    <p:sldId id="882" r:id="rId28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3" autoAdjust="0"/>
    <p:restoredTop sz="94624" autoAdjust="0"/>
  </p:normalViewPr>
  <p:slideViewPr>
    <p:cSldViewPr showGuides="1">
      <p:cViewPr>
        <p:scale>
          <a:sx n="80" d="100"/>
          <a:sy n="80" d="100"/>
        </p:scale>
        <p:origin x="1128" y="168"/>
      </p:cViewPr>
      <p:guideLst>
        <p:guide orient="horz" pos="1649"/>
        <p:guide pos="2880"/>
      </p:guideLst>
    </p:cSldViewPr>
  </p:slideViewPr>
  <p:outlineViewPr>
    <p:cViewPr>
      <p:scale>
        <a:sx n="33" d="100"/>
        <a:sy n="33" d="100"/>
      </p:scale>
      <p:origin x="0" y="145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DC62B-1EC3-43FF-A6EC-B35279FEF528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257BD-CD15-457C-A61E-ABBC0D414F2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C5DEF-0FF3-40E5-998D-65F7A470AA5E}" type="datetimeFigureOut">
              <a:rPr lang="pt-PT" smtClean="0"/>
              <a:pPr/>
              <a:t>13/12/2025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E017-E990-430B-978F-EB5BE2271EA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429" y="1581692"/>
            <a:ext cx="5095142" cy="1918752"/>
          </a:xfrm>
          <a:prstGeom prst="rect">
            <a:avLst/>
          </a:prstGeom>
        </p:spPr>
      </p:pic>
      <p:sp>
        <p:nvSpPr>
          <p:cNvPr id="12" name="CaixaDeTexto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357568"/>
            <a:ext cx="9144000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pt-PT" altLang="en-US" sz="3200" b="1" dirty="0"/>
              <a:t>Iniciação à Leitura</a:t>
            </a:r>
            <a:endParaRPr lang="pt-PT" altLang="en-US" sz="4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3" name="Grupo 6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8" name="Oval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1" name="Oval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3" name="Grupo 6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8" name="Oval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1" name="Oval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3" name="Grupo 6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8" name="Oval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1" name="Oval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sp>
        <p:nvSpPr>
          <p:cNvPr id="9" name="Rectângulo arredondado 8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67974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  <p:sp>
        <p:nvSpPr>
          <p:cNvPr id="7" name="Rectângulo arredondado 6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11" name="Rectângulo arredondado 10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sp>
        <p:nvSpPr>
          <p:cNvPr id="9" name="Rectângulo arredondado 8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67974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7" name="Rectângulo arredondado 6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  <p:sp>
        <p:nvSpPr>
          <p:cNvPr id="11" name="Rectângulo arredondado 10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sp>
        <p:nvSpPr>
          <p:cNvPr id="17" name="Rectângulo arredondado 16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67894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8" name="Rectângulo arredondado 7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9" name="Rectângulo arredondado 8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9" name="Rectângulo arredondado 8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71800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8" name="Rectângulo arredondado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72200" y="2895786"/>
            <a:ext cx="3600000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6" name="Rectângulo arredondado 6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32200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1" name="Imagem 1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974275"/>
            <a:ext cx="564696" cy="566578"/>
          </a:xfrm>
          <a:prstGeom prst="rect">
            <a:avLst/>
          </a:prstGeom>
        </p:spPr>
      </p:pic>
      <p:grpSp>
        <p:nvGrpSpPr>
          <p:cNvPr id="3" name="Grupo 7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Oval 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6" name="Oval 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9" name="Rectângulo arredondado 8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95736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7" name="Rectângulo arredondado 6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1920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8" name="Rectângulo arredondado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72200" y="2895786"/>
            <a:ext cx="3600000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10" name="Rectângulo arredondado 5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08264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8" name="Rectângulo arredondado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72200" y="2895786"/>
            <a:ext cx="3600000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11" name="Rectângulo arredondado 10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1640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12" name="Rectângulo arredondado 11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987824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13" name="Rectângulo arredondado 12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16176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9" name="Rectângulo arredondado 13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372360" y="3886781"/>
            <a:ext cx="144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  <p:extLst>
      <p:ext uri="{BB962C8B-B14F-4D97-AF65-F5344CB8AC3E}">
        <p14:creationId xmlns:p14="http://schemas.microsoft.com/office/powerpoint/2010/main" val="17379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15" name="Rectângulo arredondado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60945" y="2589752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solidFill>
                  <a:schemeClr val="tx1"/>
                </a:solidFill>
              </a:rPr>
              <a:t>Tecl</a:t>
            </a:r>
            <a:r>
              <a:rPr lang="pt-PT" sz="2800" dirty="0">
                <a:solidFill>
                  <a:schemeClr val="tx1"/>
                </a:solidFill>
              </a:rPr>
              <a:t> completo c som errado</a:t>
            </a:r>
          </a:p>
        </p:txBody>
      </p:sp>
      <p:sp>
        <p:nvSpPr>
          <p:cNvPr id="16" name="CaixaDeTexto 1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72368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86" name="CaixaDeTexto 8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6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à</a:t>
            </a:r>
          </a:p>
        </p:txBody>
      </p:sp>
      <p:sp>
        <p:nvSpPr>
          <p:cNvPr id="87" name="CaixaDeTexto 8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7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á</a:t>
            </a:r>
          </a:p>
        </p:txBody>
      </p:sp>
      <p:sp>
        <p:nvSpPr>
          <p:cNvPr id="88" name="CaixaDeTexto 8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78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â</a:t>
            </a:r>
          </a:p>
        </p:txBody>
      </p:sp>
      <p:sp>
        <p:nvSpPr>
          <p:cNvPr id="89" name="CaixaDeTexto 8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078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ã</a:t>
            </a:r>
          </a:p>
        </p:txBody>
      </p:sp>
      <p:sp>
        <p:nvSpPr>
          <p:cNvPr id="90" name="CaixaDeTexto 8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79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1" name="CaixaDeTexto 9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480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2" name="CaixaDeTexto 9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1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ç</a:t>
            </a:r>
          </a:p>
        </p:txBody>
      </p:sp>
      <p:sp>
        <p:nvSpPr>
          <p:cNvPr id="93" name="CaixaDeTexto 9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882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94" name="CaixaDeTexto 9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82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95" name="CaixaDeTexto 9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83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é</a:t>
            </a:r>
          </a:p>
        </p:txBody>
      </p:sp>
      <p:sp>
        <p:nvSpPr>
          <p:cNvPr id="96" name="CaixaDeTexto 9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484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ê</a:t>
            </a:r>
          </a:p>
        </p:txBody>
      </p:sp>
      <p:sp>
        <p:nvSpPr>
          <p:cNvPr id="97" name="CaixaDeTexto 9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5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98" name="CaixaDeTexto 9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72368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99" name="CaixaDeTexto 9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2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00" name="CaixaDeTexto 9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02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101" name="CaixaDeTexto 10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903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í</a:t>
            </a:r>
          </a:p>
        </p:txBody>
      </p:sp>
      <p:sp>
        <p:nvSpPr>
          <p:cNvPr id="102" name="CaixaDeTexto 10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1045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103" name="CaixaDeTexto 10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3053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104" name="CaixaDeTexto 10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506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105" name="CaixaDeTexto 10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706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106" name="CaixaDeTexto 10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907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9" name="CaixaDeTexto 10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085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110" name="CaixaDeTexto 10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093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ó</a:t>
            </a:r>
          </a:p>
        </p:txBody>
      </p:sp>
      <p:sp>
        <p:nvSpPr>
          <p:cNvPr id="111" name="CaixaDeTexto 11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5101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ô</a:t>
            </a:r>
          </a:p>
        </p:txBody>
      </p:sp>
      <p:sp>
        <p:nvSpPr>
          <p:cNvPr id="112" name="CaixaDeTexto 11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7109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õ</a:t>
            </a:r>
          </a:p>
        </p:txBody>
      </p:sp>
      <p:sp>
        <p:nvSpPr>
          <p:cNvPr id="124" name="CaixaDeTexto 12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5133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25" name="CaixaDeTexto 12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7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126" name="CaixaDeTexto 12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78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127" name="CaixaDeTexto 12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078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28" name="CaixaDeTexto 12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796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29" name="CaixaDeTexto 12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4804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30" name="CaixaDeTexto 12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1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ú</a:t>
            </a:r>
          </a:p>
        </p:txBody>
      </p:sp>
      <p:sp>
        <p:nvSpPr>
          <p:cNvPr id="131" name="CaixaDeTexto 13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882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32" name="CaixaDeTexto 13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82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33" name="CaixaDeTexto 13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836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34" name="CaixaDeTexto 13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4844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aixaDeTexto 4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71099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15" name="Rectângulo arredondado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60945" y="2589752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solidFill>
                  <a:schemeClr val="tx1"/>
                </a:solidFill>
              </a:rPr>
              <a:t>Tecl</a:t>
            </a:r>
            <a:r>
              <a:rPr lang="pt-PT" sz="2800" dirty="0">
                <a:solidFill>
                  <a:schemeClr val="tx1"/>
                </a:solidFill>
              </a:rPr>
              <a:t> completo c som errado</a:t>
            </a:r>
          </a:p>
        </p:txBody>
      </p:sp>
      <p:sp>
        <p:nvSpPr>
          <p:cNvPr id="16" name="CaixaDeTexto 1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72368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86" name="CaixaDeTexto 8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6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à</a:t>
            </a:r>
          </a:p>
        </p:txBody>
      </p:sp>
      <p:sp>
        <p:nvSpPr>
          <p:cNvPr id="87" name="CaixaDeTexto 8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7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á</a:t>
            </a:r>
          </a:p>
        </p:txBody>
      </p:sp>
      <p:sp>
        <p:nvSpPr>
          <p:cNvPr id="88" name="CaixaDeTexto 8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78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â</a:t>
            </a:r>
          </a:p>
        </p:txBody>
      </p:sp>
      <p:sp>
        <p:nvSpPr>
          <p:cNvPr id="89" name="CaixaDeTexto 8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078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ã</a:t>
            </a:r>
          </a:p>
        </p:txBody>
      </p:sp>
      <p:sp>
        <p:nvSpPr>
          <p:cNvPr id="90" name="CaixaDeTexto 8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79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91" name="CaixaDeTexto 9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480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92" name="CaixaDeTexto 9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1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ç</a:t>
            </a:r>
          </a:p>
        </p:txBody>
      </p:sp>
      <p:sp>
        <p:nvSpPr>
          <p:cNvPr id="93" name="CaixaDeTexto 9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882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94" name="CaixaDeTexto 9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82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95" name="CaixaDeTexto 9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83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é</a:t>
            </a:r>
          </a:p>
        </p:txBody>
      </p:sp>
      <p:sp>
        <p:nvSpPr>
          <p:cNvPr id="96" name="CaixaDeTexto 9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484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ê</a:t>
            </a:r>
          </a:p>
        </p:txBody>
      </p:sp>
      <p:sp>
        <p:nvSpPr>
          <p:cNvPr id="97" name="CaixaDeTexto 9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5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98" name="CaixaDeTexto 9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72368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99" name="CaixaDeTexto 9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2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00" name="CaixaDeTexto 9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02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101" name="CaixaDeTexto 10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903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í</a:t>
            </a:r>
          </a:p>
        </p:txBody>
      </p:sp>
      <p:sp>
        <p:nvSpPr>
          <p:cNvPr id="102" name="CaixaDeTexto 10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1045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103" name="CaixaDeTexto 10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3053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104" name="CaixaDeTexto 10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506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105" name="CaixaDeTexto 10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706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106" name="CaixaDeTexto 10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907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9" name="CaixaDeTexto 10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085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110" name="CaixaDeTexto 10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093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ó</a:t>
            </a:r>
          </a:p>
        </p:txBody>
      </p:sp>
      <p:sp>
        <p:nvSpPr>
          <p:cNvPr id="111" name="CaixaDeTexto 11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5101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ô</a:t>
            </a:r>
          </a:p>
        </p:txBody>
      </p:sp>
      <p:sp>
        <p:nvSpPr>
          <p:cNvPr id="112" name="CaixaDeTexto 11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7109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õ</a:t>
            </a:r>
          </a:p>
        </p:txBody>
      </p:sp>
      <p:sp>
        <p:nvSpPr>
          <p:cNvPr id="124" name="CaixaDeTexto 12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5133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25" name="CaixaDeTexto 124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7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126" name="CaixaDeTexto 125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78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127" name="CaixaDeTexto 126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078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28" name="CaixaDeTexto 127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796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29" name="CaixaDeTexto 128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4804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130" name="CaixaDeTexto 129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1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ú</a:t>
            </a:r>
          </a:p>
        </p:txBody>
      </p:sp>
      <p:sp>
        <p:nvSpPr>
          <p:cNvPr id="131" name="CaixaDeTexto 13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882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32" name="CaixaDeTexto 131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82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33" name="CaixaDeTexto 132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836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34" name="CaixaDeTexto 133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4844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aixaDeTexto 40">
            <a:hlinkClick r:id="" action="ppaction://noaction">
              <a:snd r:embed="rId3" name="ah ohh.wav"/>
            </a:hlinkClick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71099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1" name="Imagem 1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974275"/>
            <a:ext cx="564696" cy="566578"/>
          </a:xfrm>
          <a:prstGeom prst="rect">
            <a:avLst/>
          </a:prstGeom>
        </p:spPr>
      </p:pic>
      <p:grpSp>
        <p:nvGrpSpPr>
          <p:cNvPr id="3" name="Grupo 7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Oval 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6" name="Oval 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2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43550" y="897564"/>
            <a:ext cx="5040000" cy="72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800" dirty="0">
                <a:solidFill>
                  <a:schemeClr val="tx1"/>
                </a:solidFill>
              </a:rPr>
              <a:t>Ex: bota</a:t>
            </a:r>
          </a:p>
        </p:txBody>
      </p:sp>
      <p:sp>
        <p:nvSpPr>
          <p:cNvPr id="12" name="Oval 11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9666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Oval 13">
            <a:hlinkClick r:id="" action="ppaction://noaction">
              <a:snd r:embed="rId3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335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3" y="2499982"/>
            <a:ext cx="2160000" cy="2160000"/>
          </a:xfrm>
          <a:prstGeom prst="ellipse">
            <a:avLst/>
          </a:prstGeom>
          <a:solidFill>
            <a:srgbClr val="FFFFFF">
              <a:alpha val="0"/>
            </a:srgbClr>
          </a:solidFill>
          <a:ln w="571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1" name="Imagem 1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974275"/>
            <a:ext cx="564696" cy="566578"/>
          </a:xfrm>
          <a:prstGeom prst="rect">
            <a:avLst/>
          </a:prstGeom>
        </p:spPr>
      </p:pic>
      <p:grpSp>
        <p:nvGrpSpPr>
          <p:cNvPr id="3" name="Grupo 7"/>
          <p:cNvGrpSpPr>
            <a:grpSpLocks noGrp="1" noUngrp="1" noRot="1" noMove="1" noResize="1"/>
          </p:cNvGrpSpPr>
          <p:nvPr/>
        </p:nvGrpSpPr>
        <p:grpSpPr>
          <a:xfrm>
            <a:off x="1820985" y="3399962"/>
            <a:ext cx="5478777" cy="360040"/>
            <a:chOff x="1829646" y="5308054"/>
            <a:chExt cx="5478777" cy="360040"/>
          </a:xfrm>
          <a:solidFill>
            <a:srgbClr val="FF0000"/>
          </a:solidFill>
        </p:grpSpPr>
        <p:sp>
          <p:nvSpPr>
            <p:cNvPr id="9" name="Oval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93333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Oval 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48383" y="5308054"/>
              <a:ext cx="360040" cy="36004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6" name="Oval 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9646" y="5308054"/>
              <a:ext cx="360040" cy="360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pic>
        <p:nvPicPr>
          <p:cNvPr id="7" name="Imagem 6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007" y="2963536"/>
            <a:ext cx="564696" cy="566578"/>
          </a:xfrm>
          <a:prstGeom prst="rect">
            <a:avLst/>
          </a:prstGeom>
        </p:spPr>
      </p:pic>
      <p:pic>
        <p:nvPicPr>
          <p:cNvPr id="20" name="Imagem 19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526" y="4686945"/>
            <a:ext cx="372139" cy="373379"/>
          </a:xfrm>
          <a:prstGeom prst="rect">
            <a:avLst/>
          </a:prstGeom>
        </p:spPr>
      </p:pic>
      <p:pic>
        <p:nvPicPr>
          <p:cNvPr id="21" name="Imagem 2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284" y="4686944"/>
            <a:ext cx="372139" cy="373379"/>
          </a:xfrm>
          <a:prstGeom prst="rect">
            <a:avLst/>
          </a:prstGeom>
        </p:spPr>
      </p:pic>
      <p:pic>
        <p:nvPicPr>
          <p:cNvPr id="22" name="Imagem 2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42" y="4686945"/>
            <a:ext cx="372139" cy="373379"/>
          </a:xfrm>
          <a:prstGeom prst="rect">
            <a:avLst/>
          </a:prstGeom>
        </p:spPr>
      </p:pic>
      <p:sp>
        <p:nvSpPr>
          <p:cNvPr id="24" name="Rectângulo arredondado 23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  <p:sp>
        <p:nvSpPr>
          <p:cNvPr id="25" name="Rectângulo arredondado 24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26" name="Rectângulo arredondado 25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pic>
        <p:nvPicPr>
          <p:cNvPr id="7" name="Imagem 6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007" y="2963536"/>
            <a:ext cx="564696" cy="566578"/>
          </a:xfrm>
          <a:prstGeom prst="rect">
            <a:avLst/>
          </a:prstGeom>
        </p:spPr>
      </p:pic>
      <p:pic>
        <p:nvPicPr>
          <p:cNvPr id="20" name="Imagem 19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526" y="4686945"/>
            <a:ext cx="372139" cy="373379"/>
          </a:xfrm>
          <a:prstGeom prst="rect">
            <a:avLst/>
          </a:prstGeom>
        </p:spPr>
      </p:pic>
      <p:pic>
        <p:nvPicPr>
          <p:cNvPr id="21" name="Imagem 2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284" y="4686944"/>
            <a:ext cx="372139" cy="373379"/>
          </a:xfrm>
          <a:prstGeom prst="rect">
            <a:avLst/>
          </a:prstGeom>
        </p:spPr>
      </p:pic>
      <p:pic>
        <p:nvPicPr>
          <p:cNvPr id="22" name="Imagem 2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42" y="4686945"/>
            <a:ext cx="372139" cy="373379"/>
          </a:xfrm>
          <a:prstGeom prst="rect">
            <a:avLst/>
          </a:prstGeom>
        </p:spPr>
      </p:pic>
      <p:sp>
        <p:nvSpPr>
          <p:cNvPr id="8" name="Rectângulo arredondado 7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9" name="Rectângulo arredondado 8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  <p:sp>
        <p:nvSpPr>
          <p:cNvPr id="11" name="Rectângulo arredondado 10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2" cy="5143500"/>
          </a:xfrm>
          <a:prstGeom prst="rect">
            <a:avLst/>
          </a:prstGeom>
        </p:spPr>
      </p:pic>
      <p:sp>
        <p:nvSpPr>
          <p:cNvPr id="10" name="Rectângulo arredondado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2895786"/>
            <a:ext cx="7272808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>
                <a:solidFill>
                  <a:schemeClr val="tx1"/>
                </a:solidFill>
              </a:rPr>
              <a:t>Ex: A Ana come a ______</a:t>
            </a:r>
          </a:p>
        </p:txBody>
      </p:sp>
      <p:pic>
        <p:nvPicPr>
          <p:cNvPr id="7" name="Imagem 6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007" y="2963536"/>
            <a:ext cx="564696" cy="566578"/>
          </a:xfrm>
          <a:prstGeom prst="rect">
            <a:avLst/>
          </a:prstGeom>
        </p:spPr>
      </p:pic>
      <p:pic>
        <p:nvPicPr>
          <p:cNvPr id="20" name="Imagem 19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526" y="4686945"/>
            <a:ext cx="372139" cy="373379"/>
          </a:xfrm>
          <a:prstGeom prst="rect">
            <a:avLst/>
          </a:prstGeom>
        </p:spPr>
      </p:pic>
      <p:pic>
        <p:nvPicPr>
          <p:cNvPr id="21" name="Imagem 2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284" y="4686944"/>
            <a:ext cx="372139" cy="373379"/>
          </a:xfrm>
          <a:prstGeom prst="rect">
            <a:avLst/>
          </a:prstGeom>
        </p:spPr>
      </p:pic>
      <p:pic>
        <p:nvPicPr>
          <p:cNvPr id="22" name="Imagem 2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42" y="4686945"/>
            <a:ext cx="372139" cy="373379"/>
          </a:xfrm>
          <a:prstGeom prst="rect">
            <a:avLst/>
          </a:prstGeom>
        </p:spPr>
      </p:pic>
      <p:sp>
        <p:nvSpPr>
          <p:cNvPr id="8" name="Rectângulo arredondado 7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5596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9" name="Rectângulo arredondado 8">
            <a:hlinkClick r:id="" action="ppaction://noaction">
              <a:snd r:embed="rId5" name="ah ohh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92000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errado</a:t>
            </a:r>
          </a:p>
        </p:txBody>
      </p:sp>
      <p:sp>
        <p:nvSpPr>
          <p:cNvPr id="11" name="Rectângulo arredondado 10">
            <a:hlinkClick r:id="" action="ppaction://hlinkshowjump?jump=nextslide"/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48404" y="3876855"/>
            <a:ext cx="2160000" cy="720000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</a:rPr>
              <a:t>certo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176</Words>
  <Application>Microsoft Office PowerPoint</Application>
  <PresentationFormat>Apresentação no Ecrã (16:9)</PresentationFormat>
  <Paragraphs>118</Paragraphs>
  <Slides>27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27</vt:i4>
      </vt:variant>
    </vt:vector>
  </HeadingPairs>
  <TitlesOfParts>
    <vt:vector size="30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pedagógicos para todos, com todos</dc:title>
  <dc:creator>Sim Somos Capazes</dc:creator>
  <cp:lastModifiedBy>Paulo Jorge Calmeiro dos Reis Serra</cp:lastModifiedBy>
  <cp:revision>316</cp:revision>
  <dcterms:created xsi:type="dcterms:W3CDTF">2024-03-04T15:17:00Z</dcterms:created>
  <dcterms:modified xsi:type="dcterms:W3CDTF">2025-12-13T19:16:38Z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9D50BA76736E463F83954FF72C2CB742_13</vt:lpwstr>
  </property>
  <property fmtid="{D5CDD505-2E9C-101B-9397-08002B2CF9AE}" pid="3" name="KSOProductBuildVer">
    <vt:lpwstr>2070-12.2.0.19307</vt:lpwstr>
  </property>
</Properties>
</file>